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26"/>
  </p:notesMasterIdLst>
  <p:sldIdLst>
    <p:sldId id="257" r:id="rId2"/>
    <p:sldId id="270" r:id="rId3"/>
    <p:sldId id="4693" r:id="rId4"/>
    <p:sldId id="4694" r:id="rId5"/>
    <p:sldId id="4708" r:id="rId6"/>
    <p:sldId id="4702" r:id="rId7"/>
    <p:sldId id="4703" r:id="rId8"/>
    <p:sldId id="4705" r:id="rId9"/>
    <p:sldId id="4707" r:id="rId10"/>
    <p:sldId id="4697" r:id="rId11"/>
    <p:sldId id="4698" r:id="rId12"/>
    <p:sldId id="4699" r:id="rId13"/>
    <p:sldId id="4700" r:id="rId14"/>
    <p:sldId id="4701" r:id="rId15"/>
    <p:sldId id="4706" r:id="rId16"/>
    <p:sldId id="4710" r:id="rId17"/>
    <p:sldId id="4714" r:id="rId18"/>
    <p:sldId id="4711" r:id="rId19"/>
    <p:sldId id="4712" r:id="rId20"/>
    <p:sldId id="4713" r:id="rId21"/>
    <p:sldId id="4695" r:id="rId22"/>
    <p:sldId id="4709" r:id="rId23"/>
    <p:sldId id="4696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 panose="020F0302020204030204" pitchFamily="34" charset="0"/>
              </a:defRPr>
            </a:lvl1pPr>
          </a:lstStyle>
          <a:p>
            <a:fld id="{5CDF7F7E-F815-4845-9F25-6AA55375E7FC}" type="datetimeFigureOut">
              <a:rPr lang="en-US" smtClean="0"/>
              <a:pPr/>
              <a:t>12/29/2024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 panose="020F0302020204030204" pitchFamily="34" charset="0"/>
              </a:defRPr>
            </a:lvl1pPr>
          </a:lstStyle>
          <a:p>
            <a:fld id="{BD503204-0D85-4D43-9361-EE939A533D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709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0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6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09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940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55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60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14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5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55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504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8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9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3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3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58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9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9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12/29/2024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0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D2BE7BA9-91CD-41CC-B7FA-68F96BC9FFCB}" type="datetimeFigureOut">
              <a:rPr lang="en-US" smtClean="0"/>
              <a:pPr/>
              <a:t>12/29/2024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028FF577-10E9-484E-8F87-B30A3AFE55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214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Calibri Light" panose="020F03020202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brunet.com/images/index_3DOrgGenome_SquareShape.png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/>
          <p:nvPr/>
        </p:nvSpPr>
        <p:spPr>
          <a:xfrm>
            <a:off x="853440" y="2015425"/>
            <a:ext cx="10226040" cy="134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400" tIns="28400" rIns="28400" bIns="28400" anchor="ctr" anchorCtr="0">
            <a:noAutofit/>
          </a:bodyPr>
          <a:lstStyle/>
          <a:p>
            <a:pPr algn="ctr">
              <a:spcBef>
                <a:spcPts val="133"/>
              </a:spcBef>
              <a:buClr>
                <a:schemeClr val="dk1"/>
              </a:buClr>
              <a:buSzPts val="1100"/>
            </a:pPr>
            <a:r>
              <a:rPr lang="en-GB" sz="8800" b="1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Times New Roman"/>
              </a:rPr>
              <a:t>HUMAN GENOME</a:t>
            </a:r>
            <a:endParaRPr lang="vi-VN" sz="8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5437414" y="4457608"/>
            <a:ext cx="5459186" cy="153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en-US" sz="2400" b="1" dirty="0">
                <a:solidFill>
                  <a:schemeClr val="l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Dec 29 2024</a:t>
            </a:r>
          </a:p>
          <a:p>
            <a:pPr algn="r"/>
            <a:r>
              <a:rPr lang="en-US" sz="2400" b="1" dirty="0">
                <a:solidFill>
                  <a:schemeClr val="l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Phuc Loi Luu, PhD</a:t>
            </a:r>
          </a:p>
          <a:p>
            <a:pPr algn="r"/>
            <a:r>
              <a:rPr lang="en-US" sz="2400" b="1" dirty="0">
                <a:solidFill>
                  <a:schemeClr val="lt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Email: Luu.p.loi@googlemail.com</a:t>
            </a:r>
          </a:p>
          <a:p>
            <a:pPr algn="r"/>
            <a:r>
              <a:rPr lang="en-US" sz="2400" b="1" dirty="0" err="1">
                <a:solidFill>
                  <a:schemeClr val="lt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Zalo</a:t>
            </a:r>
            <a:r>
              <a:rPr lang="en-US" sz="2400" b="1" dirty="0">
                <a:solidFill>
                  <a:schemeClr val="lt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: 0901802182</a:t>
            </a:r>
            <a:endParaRPr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0747E-FB17-BA71-92AB-44DCC1D63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57094"/>
            <a:ext cx="9404723" cy="784411"/>
          </a:xfrm>
        </p:spPr>
        <p:txBody>
          <a:bodyPr/>
          <a:lstStyle/>
          <a:p>
            <a:r>
              <a:rPr lang="en-GB" b="1" dirty="0"/>
              <a:t>Human Genome Organization</a:t>
            </a:r>
            <a:endParaRPr lang="en-US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908C7E-EE25-91DF-671B-FDFC847AC5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730" y="1419132"/>
            <a:ext cx="8557794" cy="494260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0C285B5-D935-B6A7-D766-19363AC129E7}"/>
              </a:ext>
            </a:extLst>
          </p:cNvPr>
          <p:cNvSpPr txBox="1"/>
          <p:nvPr/>
        </p:nvSpPr>
        <p:spPr>
          <a:xfrm>
            <a:off x="4093413" y="6409550"/>
            <a:ext cx="75960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it-IT" dirty="0">
                <a:latin typeface="Calibri Light" panose="020F0302020204030204" pitchFamily="34" charset="0"/>
                <a:hlinkClick r:id="rId3"/>
              </a:rPr>
              <a:t>index_3DOrgGenome_SquareShape.png (2523×1422)</a:t>
            </a:r>
            <a:endParaRPr lang="en-U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063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088488-24DE-E67A-AD63-CD17AD329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29" y="254913"/>
            <a:ext cx="12054541" cy="643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466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325E7-0BD5-BA66-2505-F15D3DC3C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84411"/>
          </a:xfrm>
        </p:spPr>
        <p:txBody>
          <a:bodyPr/>
          <a:lstStyle/>
          <a:p>
            <a:pPr algn="ctr"/>
            <a:r>
              <a:rPr lang="en-US" b="1" dirty="0"/>
              <a:t>Gene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159ADF-504F-D1EA-FB28-694C3DE79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46" y="1500168"/>
            <a:ext cx="12066494" cy="418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0559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325E7-0BD5-BA66-2505-F15D3DC3C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2394" y="249518"/>
            <a:ext cx="9404723" cy="784411"/>
          </a:xfrm>
        </p:spPr>
        <p:txBody>
          <a:bodyPr/>
          <a:lstStyle/>
          <a:p>
            <a:pPr algn="ctr"/>
            <a:r>
              <a:rPr lang="en-US" b="1" dirty="0"/>
              <a:t>Gene structure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9FA9E3-DFF9-7772-6CEA-47D43F442C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95" y="1149367"/>
            <a:ext cx="10154024" cy="555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91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39E-57B9-9898-C3BE-1887CBBC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9" y="180299"/>
            <a:ext cx="11049842" cy="1400530"/>
          </a:xfrm>
        </p:spPr>
        <p:txBody>
          <a:bodyPr/>
          <a:lstStyle/>
          <a:p>
            <a:pPr algn="ctr"/>
            <a:r>
              <a:rPr lang="en-GB" sz="3200" b="1" dirty="0"/>
              <a:t>Understanding Gene Annotation through GENCODE </a:t>
            </a:r>
            <a:br>
              <a:rPr lang="en-GB" sz="3200" b="1" dirty="0"/>
            </a:br>
            <a:r>
              <a:rPr lang="en-GB" sz="3200" b="1" dirty="0"/>
              <a:t>(https://www.gencodegenes.org/) </a:t>
            </a:r>
            <a:endParaRPr lang="en-US" sz="32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580BDC-B179-D05A-DD0F-36A82172A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7929" y="1538117"/>
            <a:ext cx="6717918" cy="4793757"/>
          </a:xfrm>
        </p:spPr>
      </p:pic>
    </p:spTree>
    <p:extLst>
      <p:ext uri="{BB962C8B-B14F-4D97-AF65-F5344CB8AC3E}">
        <p14:creationId xmlns:p14="http://schemas.microsoft.com/office/powerpoint/2010/main" val="573609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39E-57B9-9898-C3BE-1887CBBC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40" y="256099"/>
            <a:ext cx="11049842" cy="634348"/>
          </a:xfrm>
        </p:spPr>
        <p:txBody>
          <a:bodyPr/>
          <a:lstStyle/>
          <a:p>
            <a:pPr algn="ctr"/>
            <a:r>
              <a:rPr lang="en-GB" sz="3200" b="1" dirty="0"/>
              <a:t>Understanding Gene Annotation through GENCODE </a:t>
            </a:r>
            <a:endParaRPr lang="en-US" sz="32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2A2EB3-A300-7A1A-BA45-62EB28864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792" y="1265092"/>
            <a:ext cx="7635939" cy="46314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E1190C-D413-671C-2315-A71B89543430}"/>
              </a:ext>
            </a:extLst>
          </p:cNvPr>
          <p:cNvSpPr txBox="1"/>
          <p:nvPr/>
        </p:nvSpPr>
        <p:spPr>
          <a:xfrm>
            <a:off x="6888480" y="6232569"/>
            <a:ext cx="504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https://www.gencodegenes.org/human/</a:t>
            </a:r>
          </a:p>
        </p:txBody>
      </p:sp>
    </p:spTree>
    <p:extLst>
      <p:ext uri="{BB962C8B-B14F-4D97-AF65-F5344CB8AC3E}">
        <p14:creationId xmlns:p14="http://schemas.microsoft.com/office/powerpoint/2010/main" val="1529481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39E-57B9-9898-C3BE-1887CBBC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9" y="174758"/>
            <a:ext cx="11049842" cy="634348"/>
          </a:xfrm>
        </p:spPr>
        <p:txBody>
          <a:bodyPr/>
          <a:lstStyle/>
          <a:p>
            <a:pPr algn="ctr"/>
            <a:r>
              <a:rPr lang="en-GB" sz="3200" b="1" dirty="0"/>
              <a:t>GTF (General Feature Format): 9 columns of data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1190C-D413-671C-2315-A71B89543430}"/>
              </a:ext>
            </a:extLst>
          </p:cNvPr>
          <p:cNvSpPr txBox="1"/>
          <p:nvPr/>
        </p:nvSpPr>
        <p:spPr>
          <a:xfrm>
            <a:off x="6888480" y="6232569"/>
            <a:ext cx="504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https://www.youtube.com/watch?v=2Y7zxh1BiFs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7D83F-22F8-886C-D753-9F474D252D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892976"/>
            <a:ext cx="9343505" cy="525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18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39E-57B9-9898-C3BE-1887CBBC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9" y="174758"/>
            <a:ext cx="11049842" cy="634348"/>
          </a:xfrm>
        </p:spPr>
        <p:txBody>
          <a:bodyPr/>
          <a:lstStyle/>
          <a:p>
            <a:pPr algn="ctr"/>
            <a:r>
              <a:rPr lang="en-GB" sz="3200" b="1" dirty="0"/>
              <a:t>Understanding Gene Annotation through GENCODE 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1190C-D413-671C-2315-A71B89543430}"/>
              </a:ext>
            </a:extLst>
          </p:cNvPr>
          <p:cNvSpPr txBox="1"/>
          <p:nvPr/>
        </p:nvSpPr>
        <p:spPr>
          <a:xfrm>
            <a:off x="6888480" y="6232569"/>
            <a:ext cx="504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https://www.youtube.com/watch?v=2Y7zxh1BiFs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F79C7-CBC9-F478-02D7-B77EE28DB2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833" y="1011433"/>
            <a:ext cx="8783782" cy="494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694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39E-57B9-9898-C3BE-1887CBBC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9" y="174758"/>
            <a:ext cx="11049842" cy="634348"/>
          </a:xfrm>
        </p:spPr>
        <p:txBody>
          <a:bodyPr/>
          <a:lstStyle/>
          <a:p>
            <a:pPr algn="ctr"/>
            <a:r>
              <a:rPr lang="en-GB" sz="3200" b="1" dirty="0"/>
              <a:t>Understanding Gene Annotation through GENCODE 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1190C-D413-671C-2315-A71B89543430}"/>
              </a:ext>
            </a:extLst>
          </p:cNvPr>
          <p:cNvSpPr txBox="1"/>
          <p:nvPr/>
        </p:nvSpPr>
        <p:spPr>
          <a:xfrm>
            <a:off x="6888480" y="6232569"/>
            <a:ext cx="504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https://www.youtube.com/watch?v=2Y7zxh1BiFs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9A3455-AB2D-A609-049A-F61871A2D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891" y="1008612"/>
            <a:ext cx="8724054" cy="49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939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39E-57B9-9898-C3BE-1887CBBC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9" y="174758"/>
            <a:ext cx="11049842" cy="634348"/>
          </a:xfrm>
        </p:spPr>
        <p:txBody>
          <a:bodyPr/>
          <a:lstStyle/>
          <a:p>
            <a:pPr algn="ctr"/>
            <a:r>
              <a:rPr lang="en-GB" sz="3200" b="1" dirty="0"/>
              <a:t>Understanding Gene Annotation through GENCODE 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1190C-D413-671C-2315-A71B89543430}"/>
              </a:ext>
            </a:extLst>
          </p:cNvPr>
          <p:cNvSpPr txBox="1"/>
          <p:nvPr/>
        </p:nvSpPr>
        <p:spPr>
          <a:xfrm>
            <a:off x="6888480" y="6232569"/>
            <a:ext cx="504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https://www.youtube.com/watch?v=2Y7zxh1BiFs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A377B6-C9D4-D736-B9F7-7F55A0927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498" y="911680"/>
            <a:ext cx="9277004" cy="5218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045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635A84-5931-D1B3-DAA6-7EB2A6DD0E54}"/>
              </a:ext>
            </a:extLst>
          </p:cNvPr>
          <p:cNvSpPr txBox="1">
            <a:spLocks/>
          </p:cNvSpPr>
          <p:nvPr/>
        </p:nvSpPr>
        <p:spPr>
          <a:xfrm>
            <a:off x="957943" y="401074"/>
            <a:ext cx="10348687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102E0B-9F84-E59D-665A-5A742E7E06CD}"/>
              </a:ext>
            </a:extLst>
          </p:cNvPr>
          <p:cNvSpPr txBox="1">
            <a:spLocks/>
          </p:cNvSpPr>
          <p:nvPr/>
        </p:nvSpPr>
        <p:spPr>
          <a:xfrm>
            <a:off x="544204" y="1613647"/>
            <a:ext cx="10762426" cy="4425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just">
              <a:buFont typeface="+mj-lt"/>
              <a:buAutoNum type="arabicPeriod"/>
            </a:pP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Human Genome Build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Introduction to GENCODE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Introduction to UCSC Genome Browser </a:t>
            </a:r>
          </a:p>
        </p:txBody>
      </p:sp>
    </p:spTree>
    <p:extLst>
      <p:ext uri="{BB962C8B-B14F-4D97-AF65-F5344CB8AC3E}">
        <p14:creationId xmlns:p14="http://schemas.microsoft.com/office/powerpoint/2010/main" val="1833641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39E-57B9-9898-C3BE-1887CBBC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9" y="174758"/>
            <a:ext cx="11049842" cy="634348"/>
          </a:xfrm>
        </p:spPr>
        <p:txBody>
          <a:bodyPr/>
          <a:lstStyle/>
          <a:p>
            <a:pPr algn="ctr"/>
            <a:r>
              <a:rPr lang="en-GB" sz="3200" b="1" dirty="0"/>
              <a:t>Understanding Gene Annotation through GENCODE </a:t>
            </a:r>
            <a:endParaRPr lang="en-US" sz="32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5E1190C-D413-671C-2315-A71B89543430}"/>
              </a:ext>
            </a:extLst>
          </p:cNvPr>
          <p:cNvSpPr txBox="1"/>
          <p:nvPr/>
        </p:nvSpPr>
        <p:spPr>
          <a:xfrm>
            <a:off x="6871854" y="6404365"/>
            <a:ext cx="50430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https://www.youtube.com/watch?v=2Y7zxh1BiFs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3AD1B7-848C-4687-ED6A-B0F66D6A18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450" y="881770"/>
            <a:ext cx="9512531" cy="535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720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463C-ED29-1B94-F107-89B1B5B0A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Introduction to UCSC Genome Browser </a:t>
            </a:r>
            <a:br>
              <a:rPr lang="en-US" sz="4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98922C8-C7A7-6008-E171-8F79319C6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0001" y="1514569"/>
            <a:ext cx="7968397" cy="41957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D47B09-8354-E1C5-C3B2-F3CE2CC09D9E}"/>
              </a:ext>
            </a:extLst>
          </p:cNvPr>
          <p:cNvSpPr txBox="1"/>
          <p:nvPr/>
        </p:nvSpPr>
        <p:spPr>
          <a:xfrm>
            <a:off x="5301129" y="62206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Calibri Light" panose="020F0302020204030204" pitchFamily="34" charset="0"/>
              </a:rPr>
              <a:t>https://genome.ucsc.edu/index.html</a:t>
            </a:r>
          </a:p>
        </p:txBody>
      </p:sp>
    </p:spTree>
    <p:extLst>
      <p:ext uri="{BB962C8B-B14F-4D97-AF65-F5344CB8AC3E}">
        <p14:creationId xmlns:p14="http://schemas.microsoft.com/office/powerpoint/2010/main" val="305276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B463C-ED29-1B94-F107-89B1B5B0A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408" y="261446"/>
            <a:ext cx="9404723" cy="733231"/>
          </a:xfrm>
        </p:spPr>
        <p:txBody>
          <a:bodyPr/>
          <a:lstStyle/>
          <a:p>
            <a:pPr algn="ctr"/>
            <a:r>
              <a:rPr lang="en-US" sz="4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Introduction to UCSC Genome Browser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47B09-8354-E1C5-C3B2-F3CE2CC09D9E}"/>
              </a:ext>
            </a:extLst>
          </p:cNvPr>
          <p:cNvSpPr txBox="1"/>
          <p:nvPr/>
        </p:nvSpPr>
        <p:spPr>
          <a:xfrm>
            <a:off x="549019" y="6192906"/>
            <a:ext cx="10673499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00" dirty="0">
                <a:latin typeface="Calibri Light" panose="020F0302020204030204" pitchFamily="34" charset="0"/>
              </a:rPr>
              <a:t>https://genome.ucsc.edu/cgi-bin/hgTracks?db=hg38&amp;lastVirtModeType=default&amp;lastVirtModeExtraState=&amp;virtModeType=default&amp;virtMode=0&amp;nonVirtPosition=&amp;position=chr7%3A55019017%2D55211628&amp;hgsid=2410221991_gQpMUpHGCVZMeYat2VhYyvvaQEGY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47901ED-C460-D582-285B-BA6EBA4B0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946" y="1271242"/>
            <a:ext cx="9665648" cy="4592081"/>
          </a:xfrm>
        </p:spPr>
      </p:pic>
    </p:spTree>
    <p:extLst>
      <p:ext uri="{BB962C8B-B14F-4D97-AF65-F5344CB8AC3E}">
        <p14:creationId xmlns:p14="http://schemas.microsoft.com/office/powerpoint/2010/main" val="2050646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DACB4-06B2-94D1-B29F-838B1E95B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804807" cy="897964"/>
          </a:xfrm>
        </p:spPr>
        <p:txBody>
          <a:bodyPr/>
          <a:lstStyle/>
          <a:p>
            <a:r>
              <a:rPr lang="en-GB" sz="3600" b="1" dirty="0"/>
              <a:t>Getting Help with the UCSC Genome Browser</a:t>
            </a:r>
            <a:endParaRPr lang="en-US" sz="3600" b="1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9C697F5-3802-AF5B-29B5-C180E22CB0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842" y="1673440"/>
            <a:ext cx="8947150" cy="351111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CC1383-E71E-0136-4B7D-31C557F25510}"/>
              </a:ext>
            </a:extLst>
          </p:cNvPr>
          <p:cNvSpPr txBox="1"/>
          <p:nvPr/>
        </p:nvSpPr>
        <p:spPr>
          <a:xfrm>
            <a:off x="4960470" y="640528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Calibri Light" panose="020F0302020204030204" pitchFamily="34" charset="0"/>
              </a:rPr>
              <a:t>https://genome.ucsc.edu/training/</a:t>
            </a:r>
          </a:p>
        </p:txBody>
      </p:sp>
    </p:spTree>
    <p:extLst>
      <p:ext uri="{BB962C8B-B14F-4D97-AF65-F5344CB8AC3E}">
        <p14:creationId xmlns:p14="http://schemas.microsoft.com/office/powerpoint/2010/main" val="3815551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2FDC-DBEB-99F5-E8DD-22AC2DE42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vi-VN" sz="7200" b="1" i="0" dirty="0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Xin chân thành cảm ơn!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8AAA23-BC4D-773B-8E37-395D5A12E1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Luu Phuc Loi, PhD</a:t>
            </a:r>
          </a:p>
          <a:p>
            <a:r>
              <a:rPr lang="en-US" dirty="0" err="1">
                <a:solidFill>
                  <a:schemeClr val="tx1"/>
                </a:solidFill>
              </a:rPr>
              <a:t>Zalo</a:t>
            </a:r>
            <a:r>
              <a:rPr lang="en-US" dirty="0">
                <a:solidFill>
                  <a:schemeClr val="tx1"/>
                </a:solidFill>
              </a:rPr>
              <a:t>: 0901802182</a:t>
            </a:r>
          </a:p>
          <a:p>
            <a:r>
              <a:rPr lang="en-US" dirty="0">
                <a:solidFill>
                  <a:schemeClr val="tx1"/>
                </a:solidFill>
              </a:rPr>
              <a:t>luu.p.loi@googlemail.com</a:t>
            </a:r>
          </a:p>
        </p:txBody>
      </p:sp>
    </p:spTree>
    <p:extLst>
      <p:ext uri="{BB962C8B-B14F-4D97-AF65-F5344CB8AC3E}">
        <p14:creationId xmlns:p14="http://schemas.microsoft.com/office/powerpoint/2010/main" val="3221103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F3E40-F52B-7862-6B00-BB0A2F178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915"/>
            <a:ext cx="12192000" cy="36321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E660B5E-1FF6-DCB5-6359-0530332BE5FD}"/>
              </a:ext>
            </a:extLst>
          </p:cNvPr>
          <p:cNvSpPr txBox="1">
            <a:spLocks/>
          </p:cNvSpPr>
          <p:nvPr/>
        </p:nvSpPr>
        <p:spPr>
          <a:xfrm>
            <a:off x="957943" y="275006"/>
            <a:ext cx="10348687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>
                <a:latin typeface="Calibri Light" panose="020F0302020204030204" pitchFamily="34" charset="0"/>
              </a:rPr>
              <a:t>Human Genome Build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CD7EB3-10A8-3C33-6147-5F19E85C1D12}"/>
              </a:ext>
            </a:extLst>
          </p:cNvPr>
          <p:cNvSpPr txBox="1"/>
          <p:nvPr/>
        </p:nvSpPr>
        <p:spPr>
          <a:xfrm>
            <a:off x="6132286" y="62136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https://genome.ucsc.edu/FAQ/FAQreleases.html</a:t>
            </a:r>
          </a:p>
        </p:txBody>
      </p:sp>
    </p:spTree>
    <p:extLst>
      <p:ext uri="{BB962C8B-B14F-4D97-AF65-F5344CB8AC3E}">
        <p14:creationId xmlns:p14="http://schemas.microsoft.com/office/powerpoint/2010/main" val="3237337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630D04A-AFD1-D299-54DB-475E8FDE7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4178" y="650861"/>
            <a:ext cx="10584460" cy="5556278"/>
          </a:xfrm>
        </p:spPr>
      </p:pic>
    </p:spTree>
    <p:extLst>
      <p:ext uri="{BB962C8B-B14F-4D97-AF65-F5344CB8AC3E}">
        <p14:creationId xmlns:p14="http://schemas.microsoft.com/office/powerpoint/2010/main" val="29291284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643EB7-F755-FAA8-66DC-11F1BBA1E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282" y="1815200"/>
            <a:ext cx="5394050" cy="117394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ADD3165-3C30-4E76-B5BC-2155BAAD69FD}"/>
              </a:ext>
            </a:extLst>
          </p:cNvPr>
          <p:cNvSpPr txBox="1">
            <a:spLocks/>
          </p:cNvSpPr>
          <p:nvPr/>
        </p:nvSpPr>
        <p:spPr>
          <a:xfrm>
            <a:off x="957943" y="275006"/>
            <a:ext cx="10348687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err="1">
                <a:latin typeface="Calibri Light" panose="020F0302020204030204" pitchFamily="34" charset="0"/>
              </a:rPr>
              <a:t>Fasta</a:t>
            </a:r>
            <a:r>
              <a:rPr lang="en-US" sz="4400" b="1" dirty="0">
                <a:latin typeface="Calibri Light" panose="020F0302020204030204" pitchFamily="34" charset="0"/>
              </a:rPr>
              <a:t> Format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069F95D-A595-4A92-C266-6E1DADD734E0}"/>
              </a:ext>
            </a:extLst>
          </p:cNvPr>
          <p:cNvSpPr txBox="1">
            <a:spLocks/>
          </p:cNvSpPr>
          <p:nvPr/>
        </p:nvSpPr>
        <p:spPr>
          <a:xfrm>
            <a:off x="495201" y="909544"/>
            <a:ext cx="10348687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Calibri Light" panose="020F0302020204030204" pitchFamily="34" charset="0"/>
              </a:rPr>
              <a:t>Single Sequence </a:t>
            </a:r>
            <a:r>
              <a:rPr lang="en-US" sz="2800" b="1" dirty="0" err="1">
                <a:latin typeface="Calibri Light" panose="020F0302020204030204" pitchFamily="34" charset="0"/>
              </a:rPr>
              <a:t>Fasta</a:t>
            </a:r>
            <a:r>
              <a:rPr lang="en-US" sz="2800" b="1" dirty="0">
                <a:latin typeface="Calibri Light" panose="020F0302020204030204" pitchFamily="34" charset="0"/>
              </a:rPr>
              <a:t> Format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2486689-BA1E-AE51-C952-D39E3FB8991B}"/>
              </a:ext>
            </a:extLst>
          </p:cNvPr>
          <p:cNvSpPr txBox="1">
            <a:spLocks/>
          </p:cNvSpPr>
          <p:nvPr/>
        </p:nvSpPr>
        <p:spPr>
          <a:xfrm>
            <a:off x="5527171" y="3032687"/>
            <a:ext cx="4824945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>
                <a:latin typeface="Calibri Light" panose="020F0302020204030204" pitchFamily="34" charset="0"/>
              </a:rPr>
              <a:t>Multiple Sequence </a:t>
            </a:r>
            <a:r>
              <a:rPr lang="en-US" sz="2800" b="1" dirty="0" err="1">
                <a:latin typeface="Calibri Light" panose="020F0302020204030204" pitchFamily="34" charset="0"/>
              </a:rPr>
              <a:t>Fasta</a:t>
            </a:r>
            <a:r>
              <a:rPr lang="en-US" sz="2800" b="1" dirty="0">
                <a:latin typeface="Calibri Light" panose="020F0302020204030204" pitchFamily="34" charset="0"/>
              </a:rPr>
              <a:t> Format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091B343-6240-F7FF-1D64-EEC050A24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1383" y="3868852"/>
            <a:ext cx="5456714" cy="21835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8AEFA10-11BF-2D53-5416-0538F8EF9B56}"/>
              </a:ext>
            </a:extLst>
          </p:cNvPr>
          <p:cNvSpPr txBox="1"/>
          <p:nvPr/>
        </p:nvSpPr>
        <p:spPr>
          <a:xfrm>
            <a:off x="613282" y="63242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https://en.wikipedia.org/wiki/FASTA_format</a:t>
            </a:r>
          </a:p>
        </p:txBody>
      </p:sp>
    </p:spTree>
    <p:extLst>
      <p:ext uri="{BB962C8B-B14F-4D97-AF65-F5344CB8AC3E}">
        <p14:creationId xmlns:p14="http://schemas.microsoft.com/office/powerpoint/2010/main" val="3796022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54F0-C39A-4F1B-A2CC-3CD0FC24B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79" y="297482"/>
            <a:ext cx="11036042" cy="661187"/>
          </a:xfrm>
        </p:spPr>
        <p:txBody>
          <a:bodyPr/>
          <a:lstStyle/>
          <a:p>
            <a:pPr algn="ctr"/>
            <a:r>
              <a:rPr lang="en-GB" sz="4000" b="1" dirty="0"/>
              <a:t>Where to download the reference genomes</a:t>
            </a:r>
            <a:endParaRPr lang="en-US" sz="40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24518-27B0-0692-BBD8-05506CBC4E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8260" y="1331118"/>
            <a:ext cx="3196271" cy="473717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5A40E3-EFBF-B1A3-F421-713483E89F3A}"/>
              </a:ext>
            </a:extLst>
          </p:cNvPr>
          <p:cNvSpPr txBox="1"/>
          <p:nvPr/>
        </p:nvSpPr>
        <p:spPr>
          <a:xfrm>
            <a:off x="498764" y="6224494"/>
            <a:ext cx="366314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libri Light" panose="020F0302020204030204" pitchFamily="34" charset="0"/>
              </a:rPr>
              <a:t>https://hgdownload.soe.ucsc.edu/goldenPath/hg19/bigZips/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8DE76A-338C-B917-A3C3-3F695CB6A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714" y="1270108"/>
            <a:ext cx="2913524" cy="477981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DDD474-6C00-803E-023A-A0D853BD9C1D}"/>
              </a:ext>
            </a:extLst>
          </p:cNvPr>
          <p:cNvSpPr txBox="1"/>
          <p:nvPr/>
        </p:nvSpPr>
        <p:spPr>
          <a:xfrm>
            <a:off x="4273905" y="6224494"/>
            <a:ext cx="366314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libri Light" panose="020F0302020204030204" pitchFamily="34" charset="0"/>
              </a:rPr>
              <a:t>https://hgdownload.soe.ucsc.edu/goldenPath/hg38/bigZips/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C9C72BB-40EA-8D36-E477-D975B226C4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1817" y="1270108"/>
            <a:ext cx="3065113" cy="37601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5C9535D-8876-2FF9-3BD7-CCA4854ACC6D}"/>
              </a:ext>
            </a:extLst>
          </p:cNvPr>
          <p:cNvSpPr txBox="1"/>
          <p:nvPr/>
        </p:nvSpPr>
        <p:spPr>
          <a:xfrm>
            <a:off x="8041179" y="5341671"/>
            <a:ext cx="403998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dirty="0">
                <a:latin typeface="Calibri Light" panose="020F0302020204030204" pitchFamily="34" charset="0"/>
              </a:rPr>
              <a:t>https://hgdownload.soe.ucsc.edu/goldenPath/hs1/bigZips/</a:t>
            </a:r>
          </a:p>
        </p:txBody>
      </p:sp>
    </p:spTree>
    <p:extLst>
      <p:ext uri="{BB962C8B-B14F-4D97-AF65-F5344CB8AC3E}">
        <p14:creationId xmlns:p14="http://schemas.microsoft.com/office/powerpoint/2010/main" val="2181696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54F0-C39A-4F1B-A2CC-3CD0FC24B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79" y="297482"/>
            <a:ext cx="11036042" cy="661187"/>
          </a:xfrm>
        </p:spPr>
        <p:txBody>
          <a:bodyPr/>
          <a:lstStyle/>
          <a:p>
            <a:pPr algn="ctr"/>
            <a:r>
              <a:rPr lang="en-GB" sz="4000" b="1" dirty="0"/>
              <a:t>Where to download the reference genomes</a:t>
            </a:r>
            <a:endParaRPr lang="en-US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DD474-6C00-803E-023A-A0D853BD9C1D}"/>
              </a:ext>
            </a:extLst>
          </p:cNvPr>
          <p:cNvSpPr txBox="1"/>
          <p:nvPr/>
        </p:nvSpPr>
        <p:spPr>
          <a:xfrm>
            <a:off x="4273905" y="6224494"/>
            <a:ext cx="366314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libri Light" panose="020F0302020204030204" pitchFamily="34" charset="0"/>
              </a:rPr>
              <a:t>https://hgdownload.soe.ucsc.edu/downloads.html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92FE73-D909-78EC-6334-C7B7E47FD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610" y="1243524"/>
            <a:ext cx="7866362" cy="469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622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54F0-C39A-4F1B-A2CC-3CD0FC24B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79" y="297482"/>
            <a:ext cx="11036042" cy="661187"/>
          </a:xfrm>
        </p:spPr>
        <p:txBody>
          <a:bodyPr/>
          <a:lstStyle/>
          <a:p>
            <a:pPr algn="ctr"/>
            <a:r>
              <a:rPr lang="en-GB" sz="4000" b="1" dirty="0"/>
              <a:t>Where to download the reference genomes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5A40E3-EFBF-B1A3-F421-713483E89F3A}"/>
              </a:ext>
            </a:extLst>
          </p:cNvPr>
          <p:cNvSpPr txBox="1"/>
          <p:nvPr/>
        </p:nvSpPr>
        <p:spPr>
          <a:xfrm>
            <a:off x="426719" y="4905536"/>
            <a:ext cx="366314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libri Light" panose="020F0302020204030204" pitchFamily="34" charset="0"/>
              </a:rPr>
              <a:t>https://www.ncbi.nlm.nih.gov/datasets/genome/GCF_000001405.25/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DD474-6C00-803E-023A-A0D853BD9C1D}"/>
              </a:ext>
            </a:extLst>
          </p:cNvPr>
          <p:cNvSpPr txBox="1"/>
          <p:nvPr/>
        </p:nvSpPr>
        <p:spPr>
          <a:xfrm>
            <a:off x="6229799" y="5609351"/>
            <a:ext cx="55739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libri Light" panose="020F0302020204030204" pitchFamily="34" charset="0"/>
              </a:rPr>
              <a:t>https://ftp.ncbi.nlm.nih.gov/genomes/all/GCF/000/001/405/GCF_000001405.25_GRCh37.p13/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6CBE8769-0E20-DA9B-AD6D-B275B5241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07015" y="1839844"/>
            <a:ext cx="5397306" cy="363344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D376302-2562-9B74-70DF-7A66B5DA8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764" y="1839844"/>
            <a:ext cx="5286895" cy="294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02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C54F0-C39A-4F1B-A2CC-3CD0FC24B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279" y="297482"/>
            <a:ext cx="11036042" cy="661187"/>
          </a:xfrm>
        </p:spPr>
        <p:txBody>
          <a:bodyPr/>
          <a:lstStyle/>
          <a:p>
            <a:pPr algn="ctr"/>
            <a:r>
              <a:rPr lang="en-GB" sz="4000" b="1" dirty="0"/>
              <a:t>Where to download the reference genomes</a:t>
            </a:r>
            <a:endParaRPr lang="en-US" sz="40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DD474-6C00-803E-023A-A0D853BD9C1D}"/>
              </a:ext>
            </a:extLst>
          </p:cNvPr>
          <p:cNvSpPr txBox="1"/>
          <p:nvPr/>
        </p:nvSpPr>
        <p:spPr>
          <a:xfrm>
            <a:off x="6285218" y="6374196"/>
            <a:ext cx="557390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latin typeface="Calibri Light" panose="020F0302020204030204" pitchFamily="34" charset="0"/>
              </a:rPr>
              <a:t>https://www.gencodegenes.org/human/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B9101BF-4202-64E0-F17B-71E18B5027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214" y="1155612"/>
            <a:ext cx="7972657" cy="5021641"/>
          </a:xfrm>
        </p:spPr>
      </p:pic>
    </p:spTree>
    <p:extLst>
      <p:ext uri="{BB962C8B-B14F-4D97-AF65-F5344CB8AC3E}">
        <p14:creationId xmlns:p14="http://schemas.microsoft.com/office/powerpoint/2010/main" val="4713176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</TotalTime>
  <Words>463</Words>
  <Application>Microsoft Office PowerPoint</Application>
  <PresentationFormat>Widescreen</PresentationFormat>
  <Paragraphs>53</Paragraphs>
  <Slides>24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Calibri Light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to download the reference genomes</vt:lpstr>
      <vt:lpstr>Where to download the reference genomes</vt:lpstr>
      <vt:lpstr>Where to download the reference genomes</vt:lpstr>
      <vt:lpstr>Where to download the reference genomes</vt:lpstr>
      <vt:lpstr>Human Genome Organization</vt:lpstr>
      <vt:lpstr>PowerPoint Presentation</vt:lpstr>
      <vt:lpstr>Gene structure</vt:lpstr>
      <vt:lpstr>Gene structure</vt:lpstr>
      <vt:lpstr>Understanding Gene Annotation through GENCODE  (https://www.gencodegenes.org/) </vt:lpstr>
      <vt:lpstr>Understanding Gene Annotation through GENCODE </vt:lpstr>
      <vt:lpstr>GTF (General Feature Format): 9 columns of data</vt:lpstr>
      <vt:lpstr>Understanding Gene Annotation through GENCODE </vt:lpstr>
      <vt:lpstr>Understanding Gene Annotation through GENCODE </vt:lpstr>
      <vt:lpstr>Understanding Gene Annotation through GENCODE </vt:lpstr>
      <vt:lpstr>Understanding Gene Annotation through GENCODE </vt:lpstr>
      <vt:lpstr>Introduction to UCSC Genome Browser  </vt:lpstr>
      <vt:lpstr>Introduction to UCSC Genome Browser </vt:lpstr>
      <vt:lpstr>Getting Help with the UCSC Genome Browser</vt:lpstr>
      <vt:lpstr>Xin chân thành cảm ơn!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Luu Loi</dc:creator>
  <cp:lastModifiedBy>Luu Loi</cp:lastModifiedBy>
  <cp:revision>95</cp:revision>
  <dcterms:created xsi:type="dcterms:W3CDTF">2024-11-15T02:34:27Z</dcterms:created>
  <dcterms:modified xsi:type="dcterms:W3CDTF">2024-12-29T15:41:47Z</dcterms:modified>
</cp:coreProperties>
</file>